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12192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F62BF6-CC6D-4240-9454-0EC0F6F3039F}" v="429" dt="2025-06-19T07:34:25.4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66" d="100"/>
          <a:sy n="66" d="100"/>
        </p:scale>
        <p:origin x="32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7250" y="1995312"/>
            <a:ext cx="5143500" cy="4244622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916" y="3039535"/>
            <a:ext cx="5915025" cy="5071532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67916" y="8159046"/>
            <a:ext cx="5915025" cy="266699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27/06/2025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1" y="649112"/>
            <a:ext cx="5915025" cy="235655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27/06/2025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27/06/2025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27/06/2025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27/06/2025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27/06/2025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07756" y="649111"/>
            <a:ext cx="1478756" cy="1033215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71487" y="649111"/>
            <a:ext cx="4350544" cy="10332156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71488" y="649112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71488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27/06/2025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71713" y="11300179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4843463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abarka.navarra.es/Search/Results?join=AND&amp;bool0%5B%5D=AND&amp;lookfor0%5B%5D=educaci%C3%B3n+emocional&amp;type0%5B%5D=Subject&amp;filter%5B%5D=topic_facet%3A%22Emociones+en+ni%C3%B1os%22" TargetMode="External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hyperlink" Target="https://www.gazteaukera.euskadi.eus/noticia/2023/guia-de-lectura-manejo-de-la-ansiedad-y-el-malestar-emocional-herramientas-para-trabajar-con-jovenes/webgaz00-ovjconte/es/" TargetMode="External"/><Relationship Id="rId5" Type="http://schemas.openxmlformats.org/officeDocument/2006/relationships/image" Target="../media/image4.png"/><Relationship Id="rId10" Type="http://schemas.openxmlformats.org/officeDocument/2006/relationships/hyperlink" Target="https://abarka.navarra.es/Search/Results?lookfor=%22Emociones+y+sentimientos%22&amp;type=Subject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abarka.navarra.es/Search/Results?join=AND&amp;lookfor0%5B%5D=educaci%C3%B3n+emocional&amp;type0%5B%5D=Subject&amp;lookfor0%5B%5D=&amp;type0%5B%5D=Subject&amp;lookfor0%5B%5D=&amp;type0%5B%5D=AllFields&amp;bool0%5B%5D=AND&amp;daterange%5B%5D=publishDate&amp;publishDatefrom=&amp;publishDateto=" TargetMode="External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hyperlink" Target="https://abarka.navarra.es/Search/Results?lookfor=%22Emociones+y+sentimientos%22&amp;type=Subject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12" Type="http://schemas.openxmlformats.org/officeDocument/2006/relationships/hyperlink" Target="https://abarka.navarra.es/Search/Results?join=AND&amp;lookfor0%5B%5D=educaci%C3%B3n+emocional&amp;type0%5B%5D=Subject&amp;lookfor0%5B%5D=&amp;type0%5B%5D=Subject&amp;lookfor0%5B%5D=&amp;type0%5B%5D=AllFields&amp;bool0%5B%5D=AND&amp;daterange%5B%5D=publishDate&amp;publishDatefrom=&amp;publishDateto=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hyperlink" Target="https://abarka.navarra.es/Search/Results?join=AND&amp;bool0%5B%5D=AND&amp;lookfor0%5B%5D=educaci%C3%B3n+emocional&amp;type0%5B%5D=Subject&amp;filter%5B%5D=topic_facet%3A%22Emociones+en+ni%C3%B1os%22" TargetMode="External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hyperlink" Target="https://www.gazteaukera.euskadi.eus/noticia/2023/guia-de-lectura-manejo-de-la-ansiedad-y-el-malestar-emocional-herramientas-para-trabajar-con-jovenes/webgaz00-ovjconte/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19f9548dc-5f79-4cb4-abbc-e91252db2ece.png">
            <a:extLst>
              <a:ext uri="{FF2B5EF4-FFF2-40B4-BE49-F238E27FC236}">
                <a16:creationId xmlns:a16="http://schemas.microsoft.com/office/drawing/2014/main" id="{39F58942-C51F-36CB-193F-DFD60C938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37" y="183876"/>
            <a:ext cx="6579179" cy="193946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212D20E-E5C0-35A8-9E40-2643759A37B3}"/>
              </a:ext>
            </a:extLst>
          </p:cNvPr>
          <p:cNvSpPr txBox="1"/>
          <p:nvPr/>
        </p:nvSpPr>
        <p:spPr>
          <a:xfrm>
            <a:off x="326292" y="2591452"/>
            <a:ext cx="413824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Haz de tu 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ocio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 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veraniego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 </a:t>
            </a:r>
            <a:endParaRPr lang="en-US" sz="2000" dirty="0">
              <a:solidFill>
                <a:srgbClr val="000000"/>
              </a:solidFill>
              <a:latin typeface="Aptos" panose="020B0004020202020204"/>
            </a:endParaRPr>
          </a:p>
          <a:p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un 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espacio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 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sano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 y 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saludable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 a 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nivel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 </a:t>
            </a:r>
            <a:r>
              <a:rPr lang="en-US" sz="2400" b="1" dirty="0" err="1" smtClean="0">
                <a:solidFill>
                  <a:srgbClr val="FF6D4D"/>
                </a:solidFill>
                <a:latin typeface="Fira Sans Medium"/>
              </a:rPr>
              <a:t>emocional</a:t>
            </a:r>
            <a:r>
              <a:rPr lang="en-US" sz="2400" b="1" dirty="0" smtClean="0">
                <a:solidFill>
                  <a:srgbClr val="FF6D4D"/>
                </a:solidFill>
                <a:latin typeface="Fira Sans Medium"/>
              </a:rPr>
              <a:t>.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 </a:t>
            </a:r>
            <a:r>
              <a:rPr lang="en-US" sz="2400" dirty="0">
                <a:solidFill>
                  <a:srgbClr val="FF6D4D"/>
                </a:solidFill>
                <a:latin typeface="Fira Sans Medium"/>
              </a:rPr>
              <a:t> </a:t>
            </a:r>
            <a:endParaRPr lang="en-US" sz="20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8DF8245-88FD-DA78-9849-5D7688E21E0D}"/>
              </a:ext>
            </a:extLst>
          </p:cNvPr>
          <p:cNvSpPr txBox="1"/>
          <p:nvPr/>
        </p:nvSpPr>
        <p:spPr>
          <a:xfrm>
            <a:off x="4792786" y="2584940"/>
            <a:ext cx="153181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solidFill>
                  <a:srgbClr val="5170FF"/>
                </a:solidFill>
                <a:latin typeface="Fira Sans Medium"/>
              </a:rPr>
              <a:t>Accede al </a:t>
            </a:r>
            <a:r>
              <a:rPr lang="en-US" sz="1200" b="1" dirty="0" err="1" smtClean="0">
                <a:solidFill>
                  <a:srgbClr val="5170FF"/>
                </a:solidFill>
                <a:latin typeface="Fira Sans Medium"/>
              </a:rPr>
              <a:t>metabuscador</a:t>
            </a:r>
            <a:r>
              <a:rPr lang="en-US" sz="1200" b="1" dirty="0" smtClean="0">
                <a:solidFill>
                  <a:srgbClr val="5170FF"/>
                </a:solidFill>
                <a:latin typeface="Fira Sans Medium"/>
              </a:rPr>
              <a:t> de </a:t>
            </a:r>
            <a:r>
              <a:rPr lang="en-US" sz="1200" b="1" dirty="0" err="1" smtClean="0">
                <a:solidFill>
                  <a:srgbClr val="5170FF"/>
                </a:solidFill>
                <a:latin typeface="Fira Sans Medium"/>
              </a:rPr>
              <a:t>recursos</a:t>
            </a:r>
            <a:r>
              <a:rPr lang="en-US" sz="1200" b="1" dirty="0" smtClean="0">
                <a:solidFill>
                  <a:srgbClr val="5170FF"/>
                </a:solidFill>
                <a:latin typeface="Fira Sans Medium"/>
              </a:rPr>
              <a:t> </a:t>
            </a:r>
            <a:r>
              <a:rPr lang="en-US" sz="1200" b="1" dirty="0" err="1" smtClean="0">
                <a:solidFill>
                  <a:srgbClr val="5170FF"/>
                </a:solidFill>
                <a:latin typeface="Fira Sans Medium"/>
              </a:rPr>
              <a:t>Abarka</a:t>
            </a:r>
            <a:r>
              <a:rPr lang="en-US" sz="1200" b="1" dirty="0" smtClean="0">
                <a:solidFill>
                  <a:srgbClr val="5170FF"/>
                </a:solidFill>
                <a:latin typeface="Fira Sans Medium"/>
              </a:rPr>
              <a:t> </a:t>
            </a:r>
            <a:r>
              <a:rPr lang="en-US" sz="1200" b="1" dirty="0">
                <a:solidFill>
                  <a:srgbClr val="5170FF"/>
                </a:solidFill>
                <a:latin typeface="Fira Sans Medium"/>
              </a:rPr>
              <a:t>a </a:t>
            </a:r>
            <a:r>
              <a:rPr lang="en-US" sz="1200" b="1" dirty="0" err="1">
                <a:solidFill>
                  <a:srgbClr val="5170FF"/>
                </a:solidFill>
                <a:latin typeface="Fira Sans Medium"/>
              </a:rPr>
              <a:t>través</a:t>
            </a:r>
            <a:r>
              <a:rPr lang="en-US" sz="1200" b="1" dirty="0">
                <a:solidFill>
                  <a:srgbClr val="5170FF"/>
                </a:solidFill>
                <a:latin typeface="Fira Sans Medium"/>
              </a:rPr>
              <a:t> del QR</a:t>
            </a:r>
            <a:endParaRPr lang="en-US" sz="1200" b="1" u="sng" dirty="0">
              <a:solidFill>
                <a:srgbClr val="1A62FF"/>
              </a:solidFill>
              <a:latin typeface="Fira Sans Medium"/>
            </a:endParaRPr>
          </a:p>
        </p:txBody>
      </p:sp>
      <p:pic>
        <p:nvPicPr>
          <p:cNvPr id="8" name="Imagen 7" descr="Código QR&#10;&#10;El contenido generado por IA puede ser incorrecto.">
            <a:extLst>
              <a:ext uri="{FF2B5EF4-FFF2-40B4-BE49-F238E27FC236}">
                <a16:creationId xmlns:a16="http://schemas.microsoft.com/office/drawing/2014/main" id="{914F8FA3-AA27-3804-51C9-BEEEC312D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600" y="3469448"/>
            <a:ext cx="945661" cy="100055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2E42FEFB-ADD3-5DB7-759E-7E6EE719662A}"/>
              </a:ext>
            </a:extLst>
          </p:cNvPr>
          <p:cNvSpPr txBox="1"/>
          <p:nvPr/>
        </p:nvSpPr>
        <p:spPr>
          <a:xfrm>
            <a:off x="635000" y="4563534"/>
            <a:ext cx="455506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>
                <a:solidFill>
                  <a:srgbClr val="0070C0"/>
                </a:solidFill>
                <a:latin typeface="Fira Sans Medium"/>
              </a:rPr>
              <a:t>Lecturas</a:t>
            </a:r>
            <a:r>
              <a:rPr lang="en-US" sz="1400" b="1" dirty="0">
                <a:solidFill>
                  <a:srgbClr val="0070C0"/>
                </a:solidFill>
                <a:latin typeface="Fira Sans Semi-Bold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Fira Sans Medium"/>
              </a:rPr>
              <a:t>recomendadas</a:t>
            </a:r>
            <a:r>
              <a:rPr lang="en-US" sz="1100" dirty="0">
                <a:solidFill>
                  <a:srgbClr val="0070C0"/>
                </a:solidFill>
                <a:latin typeface="Arimo"/>
              </a:rPr>
              <a:t> </a:t>
            </a:r>
            <a:r>
              <a:rPr lang="en-US" sz="1200" dirty="0">
                <a:solidFill>
                  <a:srgbClr val="0070C0"/>
                </a:solidFill>
                <a:latin typeface="Arimo"/>
              </a:rPr>
              <a:t> 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343D62A7-2FC1-DB69-AF51-5236FA4CA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754380"/>
              </p:ext>
            </p:extLst>
          </p:nvPr>
        </p:nvGraphicFramePr>
        <p:xfrm>
          <a:off x="571500" y="5066019"/>
          <a:ext cx="5715000" cy="2692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28750">
                  <a:extLst>
                    <a:ext uri="{9D8B030D-6E8A-4147-A177-3AD203B41FA5}">
                      <a16:colId xmlns:a16="http://schemas.microsoft.com/office/drawing/2014/main" val="3125715807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39037891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696369328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3057705685"/>
                    </a:ext>
                  </a:extLst>
                </a:gridCol>
              </a:tblGrid>
              <a:tr h="2079185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algn="ctr" rtl="0" fontAlgn="base">
                        <a:lnSpc>
                          <a:spcPts val="189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b="1" dirty="0">
                        <a:solidFill>
                          <a:srgbClr val="8F5BBD"/>
                        </a:solidFill>
                        <a:effectLst/>
                        <a:latin typeface="Canva Sans Bold"/>
                      </a:endParaRPr>
                    </a:p>
                    <a:p>
                      <a:pPr lvl="0" algn="ctr">
                        <a:lnSpc>
                          <a:spcPts val="1889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s-ES" sz="1000" b="1" dirty="0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La belleza de sentir</a:t>
                      </a:r>
                      <a:r>
                        <a:rPr lang="es-ES" sz="1200" dirty="0">
                          <a:effectLst/>
                          <a:latin typeface="Arimo"/>
                        </a:rPr>
                        <a:t>  </a:t>
                      </a:r>
                      <a:endParaRPr lang="es-ES" dirty="0">
                        <a:effectLst/>
                      </a:endParaRPr>
                    </a:p>
                  </a:txBody>
                  <a:tcPr marL="66675" marR="66675" marT="114300" marB="114300">
                    <a:lnL>
                      <a:noFill/>
                    </a:lnL>
                    <a:lnR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/>
                    </a:p>
                    <a:p>
                      <a:pPr algn="ctr" rtl="0" fontAlgn="base">
                        <a:lnSpc>
                          <a:spcPts val="189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b="1" dirty="0">
                        <a:solidFill>
                          <a:srgbClr val="8F5BBD"/>
                        </a:solidFill>
                        <a:effectLst/>
                        <a:latin typeface="Canva Sans Bold"/>
                      </a:endParaRPr>
                    </a:p>
                    <a:p>
                      <a:pPr lvl="0" algn="ctr">
                        <a:lnSpc>
                          <a:spcPts val="1889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s-ES" sz="1000" b="1" dirty="0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Madres y padres </a:t>
                      </a:r>
                      <a:r>
                        <a:rPr lang="es-ES" sz="1000" b="1" dirty="0" err="1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influencers</a:t>
                      </a:r>
                      <a:r>
                        <a:rPr lang="es-ES" sz="1200" dirty="0">
                          <a:effectLst/>
                          <a:latin typeface="Arimo"/>
                        </a:rPr>
                        <a:t>  </a:t>
                      </a:r>
                      <a:endParaRPr lang="es-ES" dirty="0">
                        <a:effectLst/>
                      </a:endParaRPr>
                    </a:p>
                  </a:txBody>
                  <a:tcPr marL="66675" marR="66675" marT="114300" marB="114300">
                    <a:lnL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889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s-ES" sz="1000" b="1" dirty="0" err="1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Emocionario</a:t>
                      </a:r>
                      <a:r>
                        <a:rPr lang="es-ES" sz="1200" dirty="0">
                          <a:effectLst/>
                          <a:latin typeface="Arimo"/>
                        </a:rPr>
                        <a:t>  </a:t>
                      </a:r>
                      <a:endParaRPr lang="es-ES" dirty="0">
                        <a:effectLst/>
                      </a:endParaRPr>
                    </a:p>
                  </a:txBody>
                  <a:tcPr marL="66675" marR="66675" marT="114300" marB="114300">
                    <a:lnL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algn="ctr" rtl="0" fontAlgn="base">
                        <a:lnSpc>
                          <a:spcPts val="189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s-ES" sz="1000" b="1" dirty="0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Tranquilos y atentos como una rana</a:t>
                      </a:r>
                      <a:r>
                        <a:rPr lang="es-ES" sz="1200" dirty="0">
                          <a:effectLst/>
                          <a:latin typeface="Arimo"/>
                        </a:rPr>
                        <a:t>  </a:t>
                      </a:r>
                      <a:endParaRPr lang="es-ES" dirty="0">
                        <a:effectLst/>
                      </a:endParaRPr>
                    </a:p>
                  </a:txBody>
                  <a:tcPr marL="66675" marR="66675" marT="114300" marB="114300">
                    <a:lnL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974354"/>
                  </a:ext>
                </a:extLst>
              </a:tr>
            </a:tbl>
          </a:graphicData>
        </a:graphic>
      </p:graphicFrame>
      <p:pic>
        <p:nvPicPr>
          <p:cNvPr id="22" name="Imagen 21" descr="eb07a1a5ea437717a2b1464ad0f8dd85.png">
            <a:extLst>
              <a:ext uri="{FF2B5EF4-FFF2-40B4-BE49-F238E27FC236}">
                <a16:creationId xmlns:a16="http://schemas.microsoft.com/office/drawing/2014/main" id="{23D30AEB-2F46-FC35-32C0-7B3FDCC03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3858" y="5172075"/>
            <a:ext cx="1318683" cy="1830917"/>
          </a:xfrm>
          <a:prstGeom prst="rect">
            <a:avLst/>
          </a:prstGeom>
        </p:spPr>
      </p:pic>
      <p:pic>
        <p:nvPicPr>
          <p:cNvPr id="23" name="Imagen 22" descr="6811aa291d746baae380653d07699031.png">
            <a:extLst>
              <a:ext uri="{FF2B5EF4-FFF2-40B4-BE49-F238E27FC236}">
                <a16:creationId xmlns:a16="http://schemas.microsoft.com/office/drawing/2014/main" id="{AAA87866-25E3-F9EE-284E-4B6C069F43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8525" y="5172075"/>
            <a:ext cx="1352550" cy="1830917"/>
          </a:xfrm>
          <a:prstGeom prst="rect">
            <a:avLst/>
          </a:prstGeom>
        </p:spPr>
      </p:pic>
      <p:pic>
        <p:nvPicPr>
          <p:cNvPr id="25" name="Imagen 24" descr="Imagen que contiene Aplicación&#10;&#10;El contenido generado por IA puede ser incorrecto.">
            <a:extLst>
              <a:ext uri="{FF2B5EF4-FFF2-40B4-BE49-F238E27FC236}">
                <a16:creationId xmlns:a16="http://schemas.microsoft.com/office/drawing/2014/main" id="{F33FDDB8-183A-9BE7-B631-721C5FC731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4426" y="5177895"/>
            <a:ext cx="1361016" cy="1870076"/>
          </a:xfrm>
          <a:prstGeom prst="rect">
            <a:avLst/>
          </a:prstGeom>
        </p:spPr>
      </p:pic>
      <p:pic>
        <p:nvPicPr>
          <p:cNvPr id="26" name="Imagen 25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ECA07320-6644-8831-8395-8A196B515F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558" y="5177895"/>
            <a:ext cx="1361016" cy="1853142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E8611CFE-38FA-CC7C-DEAE-D314E9159D2D}"/>
              </a:ext>
            </a:extLst>
          </p:cNvPr>
          <p:cNvSpPr txBox="1"/>
          <p:nvPr/>
        </p:nvSpPr>
        <p:spPr>
          <a:xfrm>
            <a:off x="571500" y="8182433"/>
            <a:ext cx="5781675" cy="24263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938"/>
              </a:lnSpc>
            </a:pPr>
            <a:r>
              <a:rPr lang="en-US" sz="1600" b="1" u="sng" dirty="0" err="1" smtClean="0">
                <a:solidFill>
                  <a:schemeClr val="accent2"/>
                </a:solidFill>
                <a:latin typeface="Fira Sans Bold"/>
                <a:hlinkClick r:id="rId8"/>
              </a:rPr>
              <a:t>Busca</a:t>
            </a:r>
            <a:r>
              <a:rPr lang="en-US" sz="1600" b="1" u="sng" dirty="0" smtClean="0">
                <a:solidFill>
                  <a:schemeClr val="accent2"/>
                </a:solidFill>
                <a:latin typeface="Fira Sans Bold"/>
                <a:hlinkClick r:id="rId8"/>
              </a:rPr>
              <a:t> </a:t>
            </a:r>
            <a:r>
              <a:rPr lang="en-US" sz="1600" b="1" u="sng" dirty="0" err="1" smtClean="0">
                <a:solidFill>
                  <a:schemeClr val="accent2"/>
                </a:solidFill>
                <a:latin typeface="Fira Sans Bold"/>
                <a:hlinkClick r:id="rId8"/>
              </a:rPr>
              <a:t>por</a:t>
            </a:r>
            <a:r>
              <a:rPr lang="en-US" sz="1600" b="1" u="sng" dirty="0" smtClean="0">
                <a:solidFill>
                  <a:schemeClr val="accent2"/>
                </a:solidFill>
                <a:latin typeface="Fira Sans Bold"/>
                <a:hlinkClick r:id="rId8"/>
              </a:rPr>
              <a:t> </a:t>
            </a:r>
            <a:r>
              <a:rPr lang="en-US" sz="1600" b="1" u="sng" dirty="0" err="1" smtClean="0">
                <a:solidFill>
                  <a:schemeClr val="accent2"/>
                </a:solidFill>
                <a:latin typeface="Fira Sans Bold"/>
                <a:hlinkClick r:id="rId8"/>
              </a:rPr>
              <a:t>categoría</a:t>
            </a:r>
            <a:r>
              <a:rPr lang="en-US" sz="1600" b="1" u="sng" dirty="0" smtClean="0">
                <a:solidFill>
                  <a:schemeClr val="accent2"/>
                </a:solidFill>
                <a:latin typeface="Fira Sans Bold"/>
                <a:hlinkClick r:id="rId8"/>
              </a:rPr>
              <a:t>:</a:t>
            </a:r>
          </a:p>
          <a:p>
            <a:pPr>
              <a:lnSpc>
                <a:spcPts val="938"/>
              </a:lnSpc>
            </a:pPr>
            <a:endParaRPr lang="en-US" sz="1200" b="1" u="sng" dirty="0" smtClean="0">
              <a:latin typeface="Fira Sans Bold"/>
              <a:hlinkClick r:id="rId8"/>
            </a:endParaRP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r>
              <a:rPr lang="en-US" sz="1200" b="1" dirty="0" err="1" smtClean="0">
                <a:latin typeface="Fira Sans Bold"/>
                <a:hlinkClick r:id="rId8"/>
              </a:rPr>
              <a:t>Emociones</a:t>
            </a:r>
            <a:endParaRPr lang="en-US" sz="1200" b="1" dirty="0" smtClean="0">
              <a:latin typeface="Fira Sans Bold"/>
              <a:hlinkClick r:id="rId9"/>
            </a:endParaRP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endParaRPr lang="en-US" sz="1200" b="1" dirty="0" smtClean="0">
              <a:latin typeface="Fira Sans Bold"/>
              <a:hlinkClick r:id="rId9"/>
            </a:endParaRP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r>
              <a:rPr lang="en-US" sz="1200" b="1" dirty="0" err="1" smtClean="0">
                <a:latin typeface="Fira Sans Bold"/>
                <a:hlinkClick r:id="rId9"/>
              </a:rPr>
              <a:t>Educación</a:t>
            </a:r>
            <a:r>
              <a:rPr lang="en-US" sz="1200" b="1" dirty="0" smtClean="0">
                <a:latin typeface="Fira Sans Bold"/>
                <a:hlinkClick r:id="rId9"/>
              </a:rPr>
              <a:t> </a:t>
            </a:r>
            <a:r>
              <a:rPr lang="en-US" sz="1200" b="1" dirty="0" err="1" smtClean="0">
                <a:latin typeface="Fira Sans Bold"/>
                <a:hlinkClick r:id="rId9"/>
              </a:rPr>
              <a:t>emocional</a:t>
            </a:r>
            <a:endParaRPr lang="en-US" sz="1200" b="1" dirty="0" smtClean="0">
              <a:latin typeface="Fira Sans Bold"/>
              <a:hlinkClick r:id="rId10"/>
            </a:endParaRP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endParaRPr lang="en-US" sz="1200" b="1" dirty="0" smtClean="0">
              <a:latin typeface="Fira Sans Bold"/>
              <a:hlinkClick r:id="rId10"/>
            </a:endParaRP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r>
              <a:rPr lang="en-US" sz="1200" b="1" dirty="0" err="1" smtClean="0">
                <a:latin typeface="Fira Sans Bold"/>
                <a:hlinkClick r:id="rId10"/>
              </a:rPr>
              <a:t>Emociones</a:t>
            </a:r>
            <a:r>
              <a:rPr lang="en-US" sz="1200" b="1" dirty="0" smtClean="0">
                <a:latin typeface="Fira Sans Bold"/>
                <a:hlinkClick r:id="rId10"/>
              </a:rPr>
              <a:t> y </a:t>
            </a:r>
            <a:r>
              <a:rPr lang="en-US" sz="1200" b="1" dirty="0" err="1" smtClean="0">
                <a:latin typeface="Fira Sans Bold"/>
                <a:hlinkClick r:id="rId10"/>
              </a:rPr>
              <a:t>sentimientos</a:t>
            </a:r>
            <a:r>
              <a:rPr lang="es-ES" sz="1200" b="1" dirty="0" smtClean="0">
                <a:latin typeface="Fira Sans Bold"/>
              </a:rPr>
              <a:t>  </a:t>
            </a: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endParaRPr lang="es-ES" sz="1200" b="1" dirty="0" smtClean="0">
              <a:latin typeface="Fira Sans Bold"/>
            </a:endParaRP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r>
              <a:rPr lang="es-ES" sz="1200" b="1" dirty="0" smtClean="0">
                <a:latin typeface="Fira Sans Bold"/>
                <a:hlinkClick r:id="rId11"/>
              </a:rPr>
              <a:t>Guía </a:t>
            </a:r>
            <a:r>
              <a:rPr lang="es-ES" sz="1200" b="1" dirty="0">
                <a:latin typeface="Fira Sans Bold"/>
                <a:hlinkClick r:id="rId11"/>
              </a:rPr>
              <a:t>de lectura: Manejo de la ansiedad y el malestar </a:t>
            </a:r>
            <a:r>
              <a:rPr lang="es-ES" sz="1200" b="1" dirty="0" smtClean="0">
                <a:latin typeface="Fira Sans Bold"/>
                <a:hlinkClick r:id="rId11"/>
              </a:rPr>
              <a:t>emocional</a:t>
            </a:r>
            <a:endParaRPr lang="es-ES" sz="1200" b="1" dirty="0">
              <a:latin typeface="Fira Sans Bold"/>
              <a:hlinkClick r:id="rId11"/>
            </a:endParaRPr>
          </a:p>
          <a:p>
            <a:pPr lvl="1">
              <a:lnSpc>
                <a:spcPts val="938"/>
              </a:lnSpc>
            </a:pPr>
            <a:endParaRPr lang="es-ES" sz="1200" b="1" dirty="0">
              <a:latin typeface="Fira Sans Bold"/>
              <a:hlinkClick r:id="rId11"/>
            </a:endParaRPr>
          </a:p>
          <a:p>
            <a:pPr>
              <a:lnSpc>
                <a:spcPts val="938"/>
              </a:lnSpc>
            </a:pPr>
            <a:endParaRPr lang="en-US" sz="1200" b="1" dirty="0">
              <a:latin typeface="Fira Sans Bold"/>
            </a:endParaRPr>
          </a:p>
          <a:p>
            <a:pPr>
              <a:lnSpc>
                <a:spcPts val="938"/>
              </a:lnSpc>
            </a:pPr>
            <a:endParaRPr lang="en-US" sz="1600" b="1" dirty="0" smtClean="0">
              <a:latin typeface="Fira Sans Bold"/>
            </a:endParaRPr>
          </a:p>
          <a:p>
            <a:pPr>
              <a:lnSpc>
                <a:spcPts val="938"/>
              </a:lnSpc>
            </a:pPr>
            <a:r>
              <a:rPr lang="en-US" sz="1600" b="1" dirty="0" err="1" smtClean="0">
                <a:solidFill>
                  <a:srgbClr val="0070C0"/>
                </a:solidFill>
                <a:latin typeface="Fira Sans Bold"/>
              </a:rPr>
              <a:t>Otras</a:t>
            </a:r>
            <a:r>
              <a:rPr lang="en-US" sz="1600" b="1" dirty="0" smtClean="0">
                <a:solidFill>
                  <a:srgbClr val="0070C0"/>
                </a:solidFill>
                <a:latin typeface="Fira Sans Bold"/>
              </a:rPr>
              <a:t> </a:t>
            </a:r>
            <a:r>
              <a:rPr lang="en-US" sz="1600" b="1" dirty="0" err="1">
                <a:solidFill>
                  <a:srgbClr val="0070C0"/>
                </a:solidFill>
                <a:latin typeface="Fira Sans Bold"/>
              </a:rPr>
              <a:t>referencias</a:t>
            </a:r>
            <a:r>
              <a:rPr lang="en-US" sz="1600" b="1" dirty="0">
                <a:solidFill>
                  <a:srgbClr val="0070C0"/>
                </a:solidFill>
                <a:latin typeface="Fira Sans Bold"/>
              </a:rPr>
              <a:t>: </a:t>
            </a:r>
            <a:endParaRPr lang="es-ES" sz="1600" dirty="0">
              <a:solidFill>
                <a:srgbClr val="0070C0"/>
              </a:solidFill>
            </a:endParaRPr>
          </a:p>
          <a:p>
            <a:pPr>
              <a:lnSpc>
                <a:spcPts val="750"/>
              </a:lnSpc>
            </a:pPr>
            <a:endParaRPr lang="en-US" sz="1200" dirty="0">
              <a:solidFill>
                <a:srgbClr val="0070C0"/>
              </a:solidFill>
              <a:latin typeface="Aptos" panose="020B0004020202020204"/>
            </a:endParaRPr>
          </a:p>
          <a:p>
            <a:pPr>
              <a:lnSpc>
                <a:spcPts val="750"/>
              </a:lnSpc>
            </a:pPr>
            <a:endParaRPr lang="en-US" sz="1200" dirty="0">
              <a:solidFill>
                <a:srgbClr val="0070C0"/>
              </a:solidFill>
              <a:latin typeface="Fira Sans"/>
            </a:endParaRPr>
          </a:p>
          <a:p>
            <a:pPr marL="285750" indent="-285750">
              <a:lnSpc>
                <a:spcPts val="750"/>
              </a:lnSpc>
              <a:buFont typeface="Arial"/>
              <a:buChar char="•"/>
            </a:pPr>
            <a:r>
              <a:rPr lang="en-US" sz="1200" dirty="0" err="1">
                <a:solidFill>
                  <a:srgbClr val="0070C0"/>
                </a:solidFill>
                <a:latin typeface="Fira Sans"/>
              </a:rPr>
              <a:t>Respirad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: Mindfulness para padres con </a:t>
            </a:r>
            <a:r>
              <a:rPr lang="en-US" sz="1200" dirty="0" err="1">
                <a:solidFill>
                  <a:srgbClr val="0070C0"/>
                </a:solidFill>
                <a:latin typeface="Fira Sans"/>
              </a:rPr>
              <a:t>hijos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 </a:t>
            </a:r>
            <a:r>
              <a:rPr lang="en-US" sz="1200" dirty="0" err="1">
                <a:solidFill>
                  <a:srgbClr val="0070C0"/>
                </a:solidFill>
                <a:latin typeface="Fira Sans"/>
              </a:rPr>
              <a:t>adolescentes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. Eline Snel  </a:t>
            </a:r>
          </a:p>
          <a:p>
            <a:pPr marL="285750" indent="-285750">
              <a:lnSpc>
                <a:spcPts val="750"/>
              </a:lnSpc>
              <a:buFont typeface="Arial"/>
              <a:buChar char="•"/>
            </a:pPr>
            <a:endParaRPr lang="en-US" sz="1200" dirty="0">
              <a:solidFill>
                <a:srgbClr val="0070C0"/>
              </a:solidFill>
              <a:latin typeface="Fira Sans"/>
            </a:endParaRPr>
          </a:p>
          <a:p>
            <a:pPr marL="285750" indent="-285750">
              <a:lnSpc>
                <a:spcPts val="750"/>
              </a:lnSpc>
              <a:buFont typeface="Arial"/>
              <a:buChar char="•"/>
            </a:pPr>
            <a:r>
              <a:rPr lang="en-US" sz="1200" dirty="0">
                <a:solidFill>
                  <a:srgbClr val="0070C0"/>
                </a:solidFill>
                <a:latin typeface="Fira Sans"/>
              </a:rPr>
              <a:t>La </a:t>
            </a:r>
            <a:r>
              <a:rPr lang="en-US" sz="1200" dirty="0" err="1">
                <a:solidFill>
                  <a:srgbClr val="0070C0"/>
                </a:solidFill>
                <a:latin typeface="Fira Sans"/>
              </a:rPr>
              <a:t>revolución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 emocional. Inma Puig  </a:t>
            </a:r>
            <a:endParaRPr lang="en-US" sz="1200" dirty="0">
              <a:solidFill>
                <a:srgbClr val="0070C0"/>
              </a:solidFill>
            </a:endParaRPr>
          </a:p>
          <a:p>
            <a:pPr marL="285750" indent="-285750">
              <a:lnSpc>
                <a:spcPts val="750"/>
              </a:lnSpc>
              <a:buFont typeface="Arial"/>
              <a:buChar char="•"/>
            </a:pPr>
            <a:endParaRPr lang="en-US" sz="1200" dirty="0">
              <a:solidFill>
                <a:srgbClr val="0070C0"/>
              </a:solidFill>
              <a:latin typeface="Fira Sans"/>
            </a:endParaRPr>
          </a:p>
          <a:p>
            <a:pPr marL="285750" indent="-285750">
              <a:lnSpc>
                <a:spcPts val="750"/>
              </a:lnSpc>
              <a:buFont typeface="Arial"/>
              <a:buChar char="•"/>
            </a:pPr>
            <a:r>
              <a:rPr lang="en-US" sz="1200" dirty="0" err="1">
                <a:solidFill>
                  <a:srgbClr val="0070C0"/>
                </a:solidFill>
                <a:latin typeface="Fira Sans"/>
              </a:rPr>
              <a:t>Desobediencia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 emocional. M. </a:t>
            </a:r>
            <a:r>
              <a:rPr lang="en-US" sz="1200" dirty="0" err="1">
                <a:solidFill>
                  <a:srgbClr val="0070C0"/>
                </a:solidFill>
                <a:latin typeface="Fira Sans"/>
              </a:rPr>
              <a:t>Mercé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 </a:t>
            </a:r>
            <a:r>
              <a:rPr lang="en-US" sz="1200" dirty="0" err="1">
                <a:solidFill>
                  <a:srgbClr val="0070C0"/>
                </a:solidFill>
                <a:latin typeface="Fira Sans"/>
              </a:rPr>
              <a:t>Conangla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 – Jaume Soler  </a:t>
            </a:r>
          </a:p>
          <a:p>
            <a:pPr>
              <a:lnSpc>
                <a:spcPts val="938"/>
              </a:lnSpc>
            </a:pPr>
            <a:r>
              <a:rPr lang="en-US" sz="1200" b="1" dirty="0">
                <a:solidFill>
                  <a:srgbClr val="0070C0"/>
                </a:solidFill>
                <a:latin typeface="Fira Sans Medium"/>
              </a:rPr>
              <a:t> </a:t>
            </a:r>
            <a:r>
              <a:rPr lang="en-US" sz="1200" dirty="0">
                <a:solidFill>
                  <a:srgbClr val="0070C0"/>
                </a:solidFill>
                <a:latin typeface="Fira Sans Medium"/>
              </a:rPr>
              <a:t> </a:t>
            </a:r>
          </a:p>
        </p:txBody>
      </p:sp>
      <p:pic>
        <p:nvPicPr>
          <p:cNvPr id="29" name="Imagen 28" descr="Imagen que contiene Icono&#10;&#10;El contenido generado por IA puede ser incorrecto.">
            <a:extLst>
              <a:ext uri="{FF2B5EF4-FFF2-40B4-BE49-F238E27FC236}">
                <a16:creationId xmlns:a16="http://schemas.microsoft.com/office/drawing/2014/main" id="{63D89E7B-6612-B0DE-07C2-DA6B33EC71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3563" y="10691812"/>
            <a:ext cx="2581275" cy="561975"/>
          </a:xfrm>
          <a:prstGeom prst="rect">
            <a:avLst/>
          </a:prstGeom>
        </p:spPr>
      </p:pic>
      <p:pic>
        <p:nvPicPr>
          <p:cNvPr id="30" name="Imagen 29" descr="Texto&#10;&#10;El contenido generado por IA puede ser incorrecto.">
            <a:extLst>
              <a:ext uri="{FF2B5EF4-FFF2-40B4-BE49-F238E27FC236}">
                <a16:creationId xmlns:a16="http://schemas.microsoft.com/office/drawing/2014/main" id="{293DEE98-F2F8-70AE-024C-46F0F9F35FA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56025" y="10689166"/>
            <a:ext cx="2597150" cy="56726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88A9AF24-C78F-AA9F-72BF-ACCA0228E53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77999" y="11445255"/>
            <a:ext cx="3437467" cy="57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212D20E-E5C0-35A8-9E40-2643759A37B3}"/>
              </a:ext>
            </a:extLst>
          </p:cNvPr>
          <p:cNvSpPr txBox="1"/>
          <p:nvPr/>
        </p:nvSpPr>
        <p:spPr>
          <a:xfrm>
            <a:off x="326291" y="2591451"/>
            <a:ext cx="459813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Egin 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ezazu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 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zure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 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udako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 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aisiaz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, 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espazio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 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osasuntsu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 </a:t>
            </a:r>
            <a:r>
              <a:rPr lang="en-US" sz="2400" b="1" dirty="0" smtClean="0">
                <a:solidFill>
                  <a:srgbClr val="FF6D4D"/>
                </a:solidFill>
                <a:latin typeface="Fira Sans Medium"/>
              </a:rPr>
              <a:t>eta </a:t>
            </a:r>
            <a:r>
              <a:rPr lang="en-US" sz="2400" b="1" dirty="0" err="1" smtClean="0">
                <a:solidFill>
                  <a:srgbClr val="FF6D4D"/>
                </a:solidFill>
                <a:latin typeface="Fira Sans Medium"/>
              </a:rPr>
              <a:t>osasungarri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a</a:t>
            </a:r>
            <a:r>
              <a:rPr lang="en-US" sz="2400" b="1" dirty="0" smtClean="0">
                <a:solidFill>
                  <a:srgbClr val="FF6D4D"/>
                </a:solidFill>
                <a:latin typeface="Fira Sans Medium"/>
              </a:rPr>
              <a:t> </a:t>
            </a:r>
            <a:r>
              <a:rPr lang="en-US" sz="2400" b="1" dirty="0" err="1">
                <a:solidFill>
                  <a:srgbClr val="FF6D4D"/>
                </a:solidFill>
                <a:latin typeface="Fira Sans Medium"/>
              </a:rPr>
              <a:t>maila</a:t>
            </a:r>
            <a:r>
              <a:rPr lang="en-US" sz="2400" b="1" dirty="0">
                <a:solidFill>
                  <a:srgbClr val="FF6D4D"/>
                </a:solidFill>
                <a:latin typeface="Fira Sans Medium"/>
              </a:rPr>
              <a:t> </a:t>
            </a:r>
            <a:r>
              <a:rPr lang="en-US" sz="2400" b="1" dirty="0" err="1" smtClean="0">
                <a:solidFill>
                  <a:srgbClr val="FF6D4D"/>
                </a:solidFill>
                <a:latin typeface="Fira Sans Medium"/>
              </a:rPr>
              <a:t>emozionalean</a:t>
            </a:r>
            <a:r>
              <a:rPr lang="en-US" sz="2400" b="1" dirty="0" smtClean="0">
                <a:solidFill>
                  <a:srgbClr val="FF6D4D"/>
                </a:solidFill>
                <a:latin typeface="Fira Sans Medium"/>
              </a:rPr>
              <a:t>.</a:t>
            </a:r>
            <a:endParaRPr lang="en-US" sz="20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8DF8245-88FD-DA78-9849-5D7688E21E0D}"/>
              </a:ext>
            </a:extLst>
          </p:cNvPr>
          <p:cNvSpPr txBox="1"/>
          <p:nvPr/>
        </p:nvSpPr>
        <p:spPr>
          <a:xfrm>
            <a:off x="4845655" y="2456170"/>
            <a:ext cx="166639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u="sng" dirty="0" err="1" smtClean="0">
                <a:solidFill>
                  <a:srgbClr val="1A62FF"/>
                </a:solidFill>
                <a:latin typeface="Fira Sans Medium"/>
              </a:rPr>
              <a:t>Bilatzailean</a:t>
            </a:r>
            <a:r>
              <a:rPr lang="en-US" sz="1600" b="1" u="sng" dirty="0" smtClean="0">
                <a:solidFill>
                  <a:srgbClr val="1A62FF"/>
                </a:solidFill>
                <a:latin typeface="Fira Sans Medium"/>
              </a:rPr>
              <a:t> </a:t>
            </a:r>
            <a:r>
              <a:rPr lang="en-US" sz="1600" b="1" u="sng" dirty="0" err="1" smtClean="0">
                <a:solidFill>
                  <a:srgbClr val="1A62FF"/>
                </a:solidFill>
                <a:latin typeface="Fira Sans Medium"/>
              </a:rPr>
              <a:t>sartu</a:t>
            </a:r>
            <a:r>
              <a:rPr lang="en-US" sz="1600" b="1" u="sng" dirty="0" smtClean="0">
                <a:solidFill>
                  <a:srgbClr val="1A62FF"/>
                </a:solidFill>
                <a:latin typeface="Fira Sans Medium"/>
              </a:rPr>
              <a:t> QR-</a:t>
            </a:r>
            <a:r>
              <a:rPr lang="en-US" sz="1600" b="1" u="sng" dirty="0" err="1" smtClean="0">
                <a:solidFill>
                  <a:srgbClr val="1A62FF"/>
                </a:solidFill>
                <a:latin typeface="Fira Sans Medium"/>
              </a:rPr>
              <a:t>aren</a:t>
            </a:r>
            <a:r>
              <a:rPr lang="en-US" sz="1600" b="1" u="sng" dirty="0" smtClean="0">
                <a:solidFill>
                  <a:srgbClr val="1A62FF"/>
                </a:solidFill>
                <a:latin typeface="Fira Sans Medium"/>
              </a:rPr>
              <a:t> </a:t>
            </a:r>
            <a:r>
              <a:rPr lang="en-US" sz="1600" b="1" u="sng" dirty="0" err="1" smtClean="0">
                <a:solidFill>
                  <a:srgbClr val="1A62FF"/>
                </a:solidFill>
                <a:latin typeface="Fira Sans Medium"/>
              </a:rPr>
              <a:t>bidez</a:t>
            </a:r>
            <a:r>
              <a:rPr lang="en-US" sz="1600" b="1" u="sng" dirty="0" smtClean="0">
                <a:solidFill>
                  <a:srgbClr val="1A62FF"/>
                </a:solidFill>
                <a:latin typeface="Fira Sans Medium"/>
              </a:rPr>
              <a:t>:</a:t>
            </a:r>
            <a:endParaRPr lang="en-US" sz="1600" b="1" u="sng" dirty="0">
              <a:solidFill>
                <a:srgbClr val="1A62FF"/>
              </a:solidFill>
              <a:latin typeface="Fira Sans Medium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E42FEFB-ADD3-5DB7-759E-7E6EE719662A}"/>
              </a:ext>
            </a:extLst>
          </p:cNvPr>
          <p:cNvSpPr txBox="1"/>
          <p:nvPr/>
        </p:nvSpPr>
        <p:spPr>
          <a:xfrm>
            <a:off x="465666" y="4592219"/>
            <a:ext cx="45550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G</a:t>
            </a:r>
            <a:r>
              <a:rPr lang="es-ES" b="1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omendatutako</a:t>
            </a:r>
            <a:r>
              <a:rPr lang="es-ES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irakurgaiak</a:t>
            </a:r>
            <a:r>
              <a:rPr lang="en-US" sz="1200" dirty="0">
                <a:latin typeface="Arimo"/>
              </a:rPr>
              <a:t> </a:t>
            </a:r>
            <a:endParaRPr lang="en-US" dirty="0"/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343D62A7-2FC1-DB69-AF51-5236FA4CA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677102"/>
              </p:ext>
            </p:extLst>
          </p:nvPr>
        </p:nvGraphicFramePr>
        <p:xfrm>
          <a:off x="590550" y="5003824"/>
          <a:ext cx="5715000" cy="2692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28750">
                  <a:extLst>
                    <a:ext uri="{9D8B030D-6E8A-4147-A177-3AD203B41FA5}">
                      <a16:colId xmlns:a16="http://schemas.microsoft.com/office/drawing/2014/main" val="3125715807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39037891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696369328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3057705685"/>
                    </a:ext>
                  </a:extLst>
                </a:gridCol>
              </a:tblGrid>
              <a:tr h="2079185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algn="ctr" rtl="0" fontAlgn="base">
                        <a:lnSpc>
                          <a:spcPts val="189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b="1" dirty="0">
                        <a:solidFill>
                          <a:srgbClr val="8F5BBD"/>
                        </a:solidFill>
                        <a:effectLst/>
                        <a:latin typeface="Canva Sans Bold"/>
                      </a:endParaRPr>
                    </a:p>
                    <a:p>
                      <a:pPr lvl="0" algn="ctr">
                        <a:lnSpc>
                          <a:spcPts val="1889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s-ES" sz="1000" b="1" dirty="0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La belleza de sentir</a:t>
                      </a:r>
                      <a:r>
                        <a:rPr lang="es-ES" sz="1200" dirty="0">
                          <a:effectLst/>
                          <a:latin typeface="Arimo"/>
                        </a:rPr>
                        <a:t>  </a:t>
                      </a:r>
                      <a:endParaRPr lang="es-ES" dirty="0">
                        <a:effectLst/>
                      </a:endParaRPr>
                    </a:p>
                  </a:txBody>
                  <a:tcPr marL="66675" marR="66675" marT="114300" marB="114300">
                    <a:lnL>
                      <a:noFill/>
                    </a:lnL>
                    <a:lnR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/>
                    </a:p>
                    <a:p>
                      <a:pPr algn="ctr" rtl="0" fontAlgn="base">
                        <a:lnSpc>
                          <a:spcPts val="189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b="1" dirty="0">
                        <a:solidFill>
                          <a:srgbClr val="8F5BBD"/>
                        </a:solidFill>
                        <a:effectLst/>
                        <a:latin typeface="Canva Sans Bold"/>
                      </a:endParaRPr>
                    </a:p>
                    <a:p>
                      <a:pPr lvl="0" algn="ctr">
                        <a:lnSpc>
                          <a:spcPts val="1889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s-ES" sz="1000" b="1" dirty="0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Madres y padres </a:t>
                      </a:r>
                      <a:r>
                        <a:rPr lang="es-ES" sz="1000" b="1" dirty="0" err="1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influencers</a:t>
                      </a:r>
                      <a:r>
                        <a:rPr lang="es-ES" sz="1200" dirty="0">
                          <a:effectLst/>
                          <a:latin typeface="Arimo"/>
                        </a:rPr>
                        <a:t>  </a:t>
                      </a:r>
                      <a:endParaRPr lang="es-ES" dirty="0">
                        <a:effectLst/>
                      </a:endParaRPr>
                    </a:p>
                  </a:txBody>
                  <a:tcPr marL="66675" marR="66675" marT="114300" marB="114300">
                    <a:lnL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889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s-ES" sz="1000" b="1" dirty="0" err="1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Emocionario</a:t>
                      </a:r>
                      <a:r>
                        <a:rPr lang="es-ES" sz="1200" dirty="0">
                          <a:effectLst/>
                          <a:latin typeface="Arimo"/>
                        </a:rPr>
                        <a:t>  </a:t>
                      </a:r>
                      <a:endParaRPr lang="es-ES" dirty="0">
                        <a:effectLst/>
                      </a:endParaRPr>
                    </a:p>
                  </a:txBody>
                  <a:tcPr marL="66675" marR="66675" marT="114300" marB="114300">
                    <a:lnL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295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s-ES" sz="1000" dirty="0">
                        <a:effectLst/>
                        <a:latin typeface="Aptos"/>
                      </a:endParaRPr>
                    </a:p>
                    <a:p>
                      <a:pPr algn="ctr" rtl="0" fontAlgn="base">
                        <a:lnSpc>
                          <a:spcPts val="189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s-ES" sz="1000" b="1" dirty="0" smtClean="0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Eren eta </a:t>
                      </a:r>
                      <a:r>
                        <a:rPr lang="es-ES" sz="1000" b="1" dirty="0" err="1" smtClean="0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bare</a:t>
                      </a:r>
                      <a:r>
                        <a:rPr lang="es-ES" sz="1000" b="1" dirty="0" smtClean="0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, </a:t>
                      </a:r>
                      <a:r>
                        <a:rPr lang="es-ES" sz="1000" b="1" dirty="0" err="1" smtClean="0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Igelaren</a:t>
                      </a:r>
                      <a:r>
                        <a:rPr lang="es-ES" sz="1000" b="1" dirty="0" smtClean="0">
                          <a:solidFill>
                            <a:srgbClr val="8F5BBD"/>
                          </a:solidFill>
                          <a:effectLst/>
                          <a:latin typeface="Canva Sans Bold"/>
                        </a:rPr>
                        <a:t> pare.</a:t>
                      </a:r>
                      <a:endParaRPr lang="es-ES" dirty="0">
                        <a:effectLst/>
                      </a:endParaRPr>
                    </a:p>
                  </a:txBody>
                  <a:tcPr marL="66675" marR="66675" marT="114300" marB="114300">
                    <a:lnL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F5B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974354"/>
                  </a:ext>
                </a:extLst>
              </a:tr>
            </a:tbl>
          </a:graphicData>
        </a:graphic>
      </p:graphicFrame>
      <p:pic>
        <p:nvPicPr>
          <p:cNvPr id="22" name="Imagen 21" descr="eb07a1a5ea437717a2b1464ad0f8dd85.png">
            <a:extLst>
              <a:ext uri="{FF2B5EF4-FFF2-40B4-BE49-F238E27FC236}">
                <a16:creationId xmlns:a16="http://schemas.microsoft.com/office/drawing/2014/main" id="{23D30AEB-2F46-FC35-32C0-7B3FDCC03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858" y="5172075"/>
            <a:ext cx="1318683" cy="1830917"/>
          </a:xfrm>
          <a:prstGeom prst="rect">
            <a:avLst/>
          </a:prstGeom>
        </p:spPr>
      </p:pic>
      <p:pic>
        <p:nvPicPr>
          <p:cNvPr id="23" name="Imagen 22" descr="6811aa291d746baae380653d07699031.png">
            <a:extLst>
              <a:ext uri="{FF2B5EF4-FFF2-40B4-BE49-F238E27FC236}">
                <a16:creationId xmlns:a16="http://schemas.microsoft.com/office/drawing/2014/main" id="{AAA87866-25E3-F9EE-284E-4B6C069F4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525" y="5172075"/>
            <a:ext cx="1352550" cy="1830917"/>
          </a:xfrm>
          <a:prstGeom prst="rect">
            <a:avLst/>
          </a:prstGeom>
        </p:spPr>
      </p:pic>
      <p:pic>
        <p:nvPicPr>
          <p:cNvPr id="26" name="Imagen 25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ECA07320-6644-8831-8395-8A196B515F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558" y="5177895"/>
            <a:ext cx="1361016" cy="1853142"/>
          </a:xfrm>
          <a:prstGeom prst="rect">
            <a:avLst/>
          </a:prstGeom>
        </p:spPr>
      </p:pic>
      <p:pic>
        <p:nvPicPr>
          <p:cNvPr id="29" name="Imagen 28" descr="Imagen que contiene Icono&#10;&#10;El contenido generado por IA puede ser incorrecto.">
            <a:extLst>
              <a:ext uri="{FF2B5EF4-FFF2-40B4-BE49-F238E27FC236}">
                <a16:creationId xmlns:a16="http://schemas.microsoft.com/office/drawing/2014/main" id="{63D89E7B-6612-B0DE-07C2-DA6B33EC7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563" y="10691812"/>
            <a:ext cx="2581275" cy="561975"/>
          </a:xfrm>
          <a:prstGeom prst="rect">
            <a:avLst/>
          </a:prstGeom>
        </p:spPr>
      </p:pic>
      <p:pic>
        <p:nvPicPr>
          <p:cNvPr id="30" name="Imagen 29" descr="Texto&#10;&#10;El contenido generado por IA puede ser incorrecto.">
            <a:extLst>
              <a:ext uri="{FF2B5EF4-FFF2-40B4-BE49-F238E27FC236}">
                <a16:creationId xmlns:a16="http://schemas.microsoft.com/office/drawing/2014/main" id="{293DEE98-F2F8-70AE-024C-46F0F9F35F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6025" y="10689166"/>
            <a:ext cx="2597150" cy="56726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88A9AF24-C78F-AA9F-72BF-ACCA0228E5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7999" y="11445255"/>
            <a:ext cx="3437467" cy="579089"/>
          </a:xfrm>
          <a:prstGeom prst="rect">
            <a:avLst/>
          </a:prstGeom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1524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6" name="Imagen 5" descr="Recorte de pantalla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"/>
          <a:stretch/>
        </p:blipFill>
        <p:spPr>
          <a:xfrm>
            <a:off x="0" y="33452"/>
            <a:ext cx="6907987" cy="20991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426" y="5241951"/>
            <a:ext cx="1587619" cy="158761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V="1">
            <a:off x="5097067" y="3284021"/>
            <a:ext cx="1091275" cy="1091275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E8611CFE-38FA-CC7C-DEAE-D314E9159D2D}"/>
              </a:ext>
            </a:extLst>
          </p:cNvPr>
          <p:cNvSpPr txBox="1"/>
          <p:nvPr/>
        </p:nvSpPr>
        <p:spPr>
          <a:xfrm>
            <a:off x="571500" y="8182433"/>
            <a:ext cx="5781675" cy="23108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938"/>
              </a:lnSpc>
            </a:pPr>
            <a:r>
              <a:rPr lang="es-ES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Bilatu</a:t>
            </a:r>
            <a:r>
              <a:rPr lang="es-ES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kategoriaren</a:t>
            </a:r>
            <a:r>
              <a:rPr lang="es-E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ES" dirty="0" err="1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arabera</a:t>
            </a:r>
            <a:r>
              <a:rPr lang="es-ES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:</a:t>
            </a:r>
            <a:endParaRPr lang="en-US" b="1" u="sng" dirty="0" smtClean="0">
              <a:solidFill>
                <a:srgbClr val="0070C0"/>
              </a:solidFill>
              <a:latin typeface="Fira Sans Bold"/>
              <a:hlinkClick r:id="rId11"/>
            </a:endParaRPr>
          </a:p>
          <a:p>
            <a:pPr>
              <a:lnSpc>
                <a:spcPts val="938"/>
              </a:lnSpc>
            </a:pPr>
            <a:endParaRPr lang="en-US" sz="1200" b="1" u="sng" dirty="0" smtClean="0">
              <a:solidFill>
                <a:srgbClr val="0070C0"/>
              </a:solidFill>
              <a:latin typeface="Fira Sans Bold"/>
              <a:hlinkClick r:id="rId11"/>
            </a:endParaRP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r>
              <a:rPr lang="en-US" sz="1200" b="1" dirty="0" err="1" smtClean="0">
                <a:solidFill>
                  <a:srgbClr val="0070C0"/>
                </a:solidFill>
                <a:latin typeface="Fira Sans Bold"/>
                <a:hlinkClick r:id="rId11"/>
              </a:rPr>
              <a:t>Emociones</a:t>
            </a:r>
            <a:endParaRPr lang="en-US" sz="1200" b="1" dirty="0" smtClean="0">
              <a:solidFill>
                <a:srgbClr val="0070C0"/>
              </a:solidFill>
              <a:latin typeface="Fira Sans Bold"/>
              <a:hlinkClick r:id="rId12"/>
            </a:endParaRP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srgbClr val="0070C0"/>
              </a:solidFill>
              <a:latin typeface="Fira Sans Bold"/>
              <a:hlinkClick r:id="rId12"/>
            </a:endParaRP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r>
              <a:rPr lang="en-US" sz="1200" b="1" dirty="0" err="1" smtClean="0">
                <a:solidFill>
                  <a:srgbClr val="0070C0"/>
                </a:solidFill>
                <a:latin typeface="Fira Sans Bold"/>
                <a:hlinkClick r:id="rId12"/>
              </a:rPr>
              <a:t>Educación</a:t>
            </a:r>
            <a:r>
              <a:rPr lang="en-US" sz="1200" b="1" dirty="0" smtClean="0">
                <a:solidFill>
                  <a:srgbClr val="0070C0"/>
                </a:solidFill>
                <a:latin typeface="Fira Sans Bold"/>
                <a:hlinkClick r:id="rId12"/>
              </a:rPr>
              <a:t> </a:t>
            </a:r>
            <a:r>
              <a:rPr lang="en-US" sz="1200" b="1" dirty="0" err="1" smtClean="0">
                <a:solidFill>
                  <a:srgbClr val="0070C0"/>
                </a:solidFill>
                <a:latin typeface="Fira Sans Bold"/>
                <a:hlinkClick r:id="rId12"/>
              </a:rPr>
              <a:t>emocional</a:t>
            </a:r>
            <a:endParaRPr lang="en-US" sz="1200" b="1" dirty="0" smtClean="0">
              <a:solidFill>
                <a:srgbClr val="0070C0"/>
              </a:solidFill>
              <a:latin typeface="Fira Sans Bold"/>
              <a:hlinkClick r:id="rId13"/>
            </a:endParaRP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srgbClr val="0070C0"/>
              </a:solidFill>
              <a:latin typeface="Fira Sans Bold"/>
              <a:hlinkClick r:id="rId13"/>
            </a:endParaRP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r>
              <a:rPr lang="en-US" sz="1200" b="1" dirty="0" err="1" smtClean="0">
                <a:solidFill>
                  <a:srgbClr val="0070C0"/>
                </a:solidFill>
                <a:latin typeface="Fira Sans Bold"/>
                <a:hlinkClick r:id="rId13"/>
              </a:rPr>
              <a:t>Emociones</a:t>
            </a:r>
            <a:r>
              <a:rPr lang="en-US" sz="1200" b="1" dirty="0" smtClean="0">
                <a:solidFill>
                  <a:srgbClr val="0070C0"/>
                </a:solidFill>
                <a:latin typeface="Fira Sans Bold"/>
                <a:hlinkClick r:id="rId13"/>
              </a:rPr>
              <a:t> y </a:t>
            </a:r>
            <a:r>
              <a:rPr lang="en-US" sz="1200" b="1" dirty="0" err="1" smtClean="0">
                <a:solidFill>
                  <a:srgbClr val="0070C0"/>
                </a:solidFill>
                <a:latin typeface="Fira Sans Bold"/>
                <a:hlinkClick r:id="rId13"/>
              </a:rPr>
              <a:t>sentimientos</a:t>
            </a:r>
            <a:r>
              <a:rPr lang="es-ES" sz="1200" b="1" dirty="0" smtClean="0">
                <a:solidFill>
                  <a:srgbClr val="0070C0"/>
                </a:solidFill>
                <a:latin typeface="Fira Sans Bold"/>
              </a:rPr>
              <a:t>  </a:t>
            </a: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endParaRPr lang="es-ES" sz="1200" b="1" dirty="0" smtClean="0">
              <a:solidFill>
                <a:srgbClr val="0070C0"/>
              </a:solidFill>
              <a:latin typeface="Fira Sans Bold"/>
            </a:endParaRPr>
          </a:p>
          <a:p>
            <a:pPr marL="171450" indent="-171450">
              <a:lnSpc>
                <a:spcPts val="938"/>
              </a:lnSpc>
              <a:buFont typeface="Arial" panose="020B0604020202020204" pitchFamily="34" charset="0"/>
              <a:buChar char="•"/>
            </a:pPr>
            <a:r>
              <a:rPr lang="es-ES" sz="1200" b="1" dirty="0" smtClean="0">
                <a:solidFill>
                  <a:srgbClr val="0070C0"/>
                </a:solidFill>
                <a:latin typeface="Fira Sans Bold"/>
                <a:hlinkClick r:id="rId14"/>
              </a:rPr>
              <a:t>Guía </a:t>
            </a:r>
            <a:r>
              <a:rPr lang="es-ES" sz="1200" b="1" dirty="0">
                <a:solidFill>
                  <a:srgbClr val="0070C0"/>
                </a:solidFill>
                <a:latin typeface="Fira Sans Bold"/>
                <a:hlinkClick r:id="rId14"/>
              </a:rPr>
              <a:t>de lectura: Manejo de la ansiedad y el malestar </a:t>
            </a:r>
            <a:r>
              <a:rPr lang="es-ES" sz="1200" b="1" dirty="0" smtClean="0">
                <a:solidFill>
                  <a:srgbClr val="0070C0"/>
                </a:solidFill>
                <a:latin typeface="Fira Sans Bold"/>
                <a:hlinkClick r:id="rId14"/>
              </a:rPr>
              <a:t>emocional</a:t>
            </a:r>
            <a:endParaRPr lang="es-ES" sz="1200" b="1" dirty="0">
              <a:solidFill>
                <a:srgbClr val="0070C0"/>
              </a:solidFill>
              <a:latin typeface="Fira Sans Bold"/>
              <a:hlinkClick r:id="rId14"/>
            </a:endParaRPr>
          </a:p>
          <a:p>
            <a:pPr lvl="1">
              <a:lnSpc>
                <a:spcPts val="938"/>
              </a:lnSpc>
            </a:pPr>
            <a:endParaRPr lang="es-ES" sz="1200" b="1" dirty="0">
              <a:solidFill>
                <a:srgbClr val="0070C0"/>
              </a:solidFill>
              <a:latin typeface="Fira Sans Bold"/>
              <a:hlinkClick r:id="rId14"/>
            </a:endParaRPr>
          </a:p>
          <a:p>
            <a:pPr>
              <a:lnSpc>
                <a:spcPts val="938"/>
              </a:lnSpc>
            </a:pPr>
            <a:endParaRPr lang="en-US" sz="1200" b="1" dirty="0">
              <a:solidFill>
                <a:srgbClr val="0070C0"/>
              </a:solidFill>
              <a:latin typeface="Fira Sans Bold"/>
            </a:endParaRPr>
          </a:p>
          <a:p>
            <a:pPr>
              <a:lnSpc>
                <a:spcPts val="938"/>
              </a:lnSpc>
            </a:pPr>
            <a:r>
              <a:rPr lang="es-ES" dirty="0" err="1">
                <a:solidFill>
                  <a:srgbClr val="0070C0"/>
                </a:solidFill>
              </a:rPr>
              <a:t>Beste</a:t>
            </a:r>
            <a:r>
              <a:rPr lang="es-ES" dirty="0">
                <a:solidFill>
                  <a:srgbClr val="0070C0"/>
                </a:solidFill>
              </a:rPr>
              <a:t> </a:t>
            </a:r>
            <a:r>
              <a:rPr lang="es-ES" dirty="0" err="1">
                <a:solidFill>
                  <a:srgbClr val="0070C0"/>
                </a:solidFill>
              </a:rPr>
              <a:t>erreferentzia</a:t>
            </a:r>
            <a:r>
              <a:rPr lang="es-ES" dirty="0">
                <a:solidFill>
                  <a:srgbClr val="0070C0"/>
                </a:solidFill>
              </a:rPr>
              <a:t> </a:t>
            </a:r>
            <a:r>
              <a:rPr lang="es-ES" dirty="0" err="1" smtClean="0">
                <a:solidFill>
                  <a:srgbClr val="0070C0"/>
                </a:solidFill>
              </a:rPr>
              <a:t>batzuk</a:t>
            </a:r>
            <a:r>
              <a:rPr lang="es-ES" dirty="0" smtClean="0">
                <a:solidFill>
                  <a:srgbClr val="0070C0"/>
                </a:solidFill>
              </a:rPr>
              <a:t>:</a:t>
            </a:r>
            <a:endParaRPr lang="en-US" b="1" dirty="0" smtClean="0">
              <a:solidFill>
                <a:srgbClr val="0070C0"/>
              </a:solidFill>
              <a:latin typeface="Fira Sans Bold"/>
            </a:endParaRPr>
          </a:p>
          <a:p>
            <a:pPr>
              <a:lnSpc>
                <a:spcPts val="750"/>
              </a:lnSpc>
            </a:pPr>
            <a:endParaRPr lang="en-US" sz="1200" dirty="0">
              <a:solidFill>
                <a:srgbClr val="0070C0"/>
              </a:solidFill>
              <a:latin typeface="Aptos" panose="020B0004020202020204"/>
            </a:endParaRPr>
          </a:p>
          <a:p>
            <a:pPr>
              <a:lnSpc>
                <a:spcPts val="750"/>
              </a:lnSpc>
            </a:pPr>
            <a:endParaRPr lang="en-US" sz="1200" dirty="0">
              <a:solidFill>
                <a:srgbClr val="0070C0"/>
              </a:solidFill>
              <a:latin typeface="Fira Sans"/>
            </a:endParaRPr>
          </a:p>
          <a:p>
            <a:pPr marL="285750" indent="-285750">
              <a:lnSpc>
                <a:spcPts val="750"/>
              </a:lnSpc>
              <a:buFont typeface="Arial"/>
              <a:buChar char="•"/>
            </a:pPr>
            <a:r>
              <a:rPr lang="en-US" sz="1200" dirty="0" err="1">
                <a:solidFill>
                  <a:srgbClr val="0070C0"/>
                </a:solidFill>
                <a:latin typeface="Fira Sans"/>
              </a:rPr>
              <a:t>Respirad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: Mindfulness para padres con </a:t>
            </a:r>
            <a:r>
              <a:rPr lang="en-US" sz="1200" dirty="0" err="1">
                <a:solidFill>
                  <a:srgbClr val="0070C0"/>
                </a:solidFill>
                <a:latin typeface="Fira Sans"/>
              </a:rPr>
              <a:t>hijos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 </a:t>
            </a:r>
            <a:r>
              <a:rPr lang="en-US" sz="1200" dirty="0" err="1">
                <a:solidFill>
                  <a:srgbClr val="0070C0"/>
                </a:solidFill>
                <a:latin typeface="Fira Sans"/>
              </a:rPr>
              <a:t>adolescentes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. Eline Snel  </a:t>
            </a:r>
          </a:p>
          <a:p>
            <a:pPr marL="285750" indent="-285750">
              <a:lnSpc>
                <a:spcPts val="750"/>
              </a:lnSpc>
              <a:buFont typeface="Arial"/>
              <a:buChar char="•"/>
            </a:pPr>
            <a:endParaRPr lang="en-US" sz="1200" dirty="0">
              <a:solidFill>
                <a:srgbClr val="0070C0"/>
              </a:solidFill>
              <a:latin typeface="Fira Sans"/>
            </a:endParaRPr>
          </a:p>
          <a:p>
            <a:pPr marL="285750" indent="-285750">
              <a:lnSpc>
                <a:spcPts val="750"/>
              </a:lnSpc>
              <a:buFont typeface="Arial"/>
              <a:buChar char="•"/>
            </a:pPr>
            <a:r>
              <a:rPr lang="en-US" sz="1200" dirty="0">
                <a:solidFill>
                  <a:srgbClr val="0070C0"/>
                </a:solidFill>
                <a:latin typeface="Fira Sans"/>
              </a:rPr>
              <a:t>La </a:t>
            </a:r>
            <a:r>
              <a:rPr lang="en-US" sz="1200" dirty="0" err="1">
                <a:solidFill>
                  <a:srgbClr val="0070C0"/>
                </a:solidFill>
                <a:latin typeface="Fira Sans"/>
              </a:rPr>
              <a:t>revolución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 emocional. Inma Puig  </a:t>
            </a:r>
            <a:endParaRPr lang="en-US" sz="1200" dirty="0">
              <a:solidFill>
                <a:srgbClr val="0070C0"/>
              </a:solidFill>
            </a:endParaRPr>
          </a:p>
          <a:p>
            <a:pPr marL="285750" indent="-285750">
              <a:lnSpc>
                <a:spcPts val="750"/>
              </a:lnSpc>
              <a:buFont typeface="Arial"/>
              <a:buChar char="•"/>
            </a:pPr>
            <a:endParaRPr lang="en-US" sz="1200" dirty="0">
              <a:solidFill>
                <a:srgbClr val="0070C0"/>
              </a:solidFill>
              <a:latin typeface="Fira Sans"/>
            </a:endParaRPr>
          </a:p>
          <a:p>
            <a:pPr marL="285750" indent="-285750">
              <a:lnSpc>
                <a:spcPts val="750"/>
              </a:lnSpc>
              <a:buFont typeface="Arial"/>
              <a:buChar char="•"/>
            </a:pPr>
            <a:r>
              <a:rPr lang="en-US" sz="1200" dirty="0" err="1">
                <a:solidFill>
                  <a:srgbClr val="0070C0"/>
                </a:solidFill>
                <a:latin typeface="Fira Sans"/>
              </a:rPr>
              <a:t>Desobediencia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 emocional. M. </a:t>
            </a:r>
            <a:r>
              <a:rPr lang="en-US" sz="1200" dirty="0" err="1">
                <a:solidFill>
                  <a:srgbClr val="0070C0"/>
                </a:solidFill>
                <a:latin typeface="Fira Sans"/>
              </a:rPr>
              <a:t>Mercé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 </a:t>
            </a:r>
            <a:r>
              <a:rPr lang="en-US" sz="1200" dirty="0" err="1">
                <a:solidFill>
                  <a:srgbClr val="0070C0"/>
                </a:solidFill>
                <a:latin typeface="Fira Sans"/>
              </a:rPr>
              <a:t>Conangla</a:t>
            </a:r>
            <a:r>
              <a:rPr lang="en-US" sz="1200" dirty="0">
                <a:solidFill>
                  <a:srgbClr val="0070C0"/>
                </a:solidFill>
                <a:latin typeface="Fira Sans"/>
              </a:rPr>
              <a:t> – Jaume Soler  </a:t>
            </a:r>
          </a:p>
          <a:p>
            <a:pPr>
              <a:lnSpc>
                <a:spcPts val="938"/>
              </a:lnSpc>
            </a:pPr>
            <a:r>
              <a:rPr lang="en-US" sz="1200" b="1" dirty="0">
                <a:solidFill>
                  <a:srgbClr val="0070C0"/>
                </a:solidFill>
                <a:latin typeface="Fira Sans Medium"/>
              </a:rPr>
              <a:t> </a:t>
            </a:r>
            <a:r>
              <a:rPr lang="en-US" sz="1200" dirty="0">
                <a:solidFill>
                  <a:srgbClr val="0070C0"/>
                </a:solidFill>
                <a:latin typeface="Fira Sans Medium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3025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220</Words>
  <Application>Microsoft Office PowerPoint</Application>
  <PresentationFormat>Panorámica</PresentationFormat>
  <Paragraphs>104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3" baseType="lpstr">
      <vt:lpstr>Aptos</vt:lpstr>
      <vt:lpstr>Aptos Display</vt:lpstr>
      <vt:lpstr>Arial</vt:lpstr>
      <vt:lpstr>Arimo</vt:lpstr>
      <vt:lpstr>Calibri</vt:lpstr>
      <vt:lpstr>Canva Sans Bold</vt:lpstr>
      <vt:lpstr>Fira Sans</vt:lpstr>
      <vt:lpstr>Fira Sans Bold</vt:lpstr>
      <vt:lpstr>Fira Sans Medium</vt:lpstr>
      <vt:lpstr>Fira Sans Semi-Bold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Gil Martin, Elena (ISPLN)</dc:creator>
  <cp:lastModifiedBy>Gil Martin, Elena (ISPLN)</cp:lastModifiedBy>
  <cp:revision>177</cp:revision>
  <cp:lastPrinted>2025-06-27T09:20:20Z</cp:lastPrinted>
  <dcterms:created xsi:type="dcterms:W3CDTF">2025-06-19T06:12:12Z</dcterms:created>
  <dcterms:modified xsi:type="dcterms:W3CDTF">2025-06-27T10:01:46Z</dcterms:modified>
</cp:coreProperties>
</file>